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57" r:id="rId5"/>
    <p:sldId id="258" r:id="rId6"/>
    <p:sldId id="262" r:id="rId7"/>
    <p:sldId id="264" r:id="rId8"/>
    <p:sldId id="272" r:id="rId9"/>
    <p:sldId id="265" r:id="rId10"/>
    <p:sldId id="273" r:id="rId11"/>
    <p:sldId id="266" r:id="rId12"/>
    <p:sldId id="274" r:id="rId13"/>
    <p:sldId id="267" r:id="rId14"/>
    <p:sldId id="281" r:id="rId15"/>
    <p:sldId id="268" r:id="rId16"/>
    <p:sldId id="269" r:id="rId17"/>
    <p:sldId id="270" r:id="rId1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66FF"/>
    <a:srgbClr val="33CC33"/>
    <a:srgbClr val="0066FF"/>
    <a:srgbClr val="3333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94" autoAdjust="0"/>
    <p:restoredTop sz="96754" autoAdjust="0"/>
  </p:normalViewPr>
  <p:slideViewPr>
    <p:cSldViewPr snapToGrid="0">
      <p:cViewPr varScale="1">
        <p:scale>
          <a:sx n="71" d="100"/>
          <a:sy n="71" d="100"/>
        </p:scale>
        <p:origin x="-120" y="-420"/>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E7DF054-25E6-4ACD-8D1A-E0EF752BA5B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D095297-5F05-4A1A-929C-2E564383217B}"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CE03338-60E3-4C16-92B1-23D83B932A9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3B2B0FD-CBDD-4626-8740-2D242A3A4AAF}"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9D5C477-E37E-4FB7-92D9-7A195DEC6EE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6E1194D-C8DD-4D43-A861-006EE222C69F}"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3FF92B13-6C2B-4066-B778-717F15AA2D6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1552AF-F571-4D36-9BA3-DBC666D84696}"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19C93F7-7C86-4653-BA45-0D0840402289}"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0E3A06B-51B5-44F1-A679-A4112ED5785E}"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11E62C97-F23E-4DD8-98FD-C7374465B26B}"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0A99838-CB0D-4A23-81CE-CEA94C651AF5}"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A4056194-5873-4637-9B41-DBBE2A8F329C}"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EA9200-49A1-4AFE-8D6B-4B725BDABD0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BA9F71D-FBF6-4F9D-9F65-D55C6DA6CBDC}"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3510D7B-F0EE-44D5-9C7B-4BDE752A9913}"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132BFB16-1841-4864-AD28-7F4C0EEB2A7A}"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E1A930-EA44-4FD8-8BA2-FB2EF1822A72}"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99E1B867-968F-4B1F-8070-B0CAC948A3D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F2B6EDD-E571-4D86-9B20-CC30511DAEFF}"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74001">
              <a:srgbClr val="B5D2EC"/>
            </a:gs>
            <a:gs pos="83000">
              <a:srgbClr val="B5D2EC"/>
            </a:gs>
            <a:gs pos="100000">
              <a:srgbClr val="CEE1F2"/>
            </a:gs>
          </a:gsLst>
          <a:lin ang="5400000" scaled="1"/>
        </a:gra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529F0D-ABB6-41C4-9B94-96AC0A6A2513}"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5DD51CF-B846-4D3B-A4B4-DB233244E578}"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315" name="Text Box 4"/>
          <p:cNvSpPr txBox="1">
            <a:spLocks noChangeArrowheads="1"/>
          </p:cNvSpPr>
          <p:nvPr/>
        </p:nvSpPr>
        <p:spPr bwMode="auto">
          <a:xfrm>
            <a:off x="436563" y="2170113"/>
            <a:ext cx="11371262" cy="1938020"/>
          </a:xfrm>
          <a:prstGeom prst="rect">
            <a:avLst/>
          </a:prstGeom>
          <a:noFill/>
          <a:ln w="9525">
            <a:noFill/>
            <a:miter lim="800000"/>
          </a:ln>
        </p:spPr>
        <p:txBody>
          <a:bodyPr>
            <a:spAutoFit/>
          </a:bodyPr>
          <a:lstStyle/>
          <a:p>
            <a:pPr algn="ctr">
              <a:spcBef>
                <a:spcPct val="50000"/>
              </a:spcBef>
            </a:pPr>
            <a:r>
              <a:rPr lang="zh-CN" altLang="en-US" sz="4800" b="1">
                <a:solidFill>
                  <a:srgbClr val="33CC33"/>
                </a:solidFill>
                <a:latin typeface="微软雅黑" panose="020B0503020204020204" charset="-122"/>
                <a:ea typeface="微软雅黑" panose="020B0503020204020204" charset="-122"/>
                <a:cs typeface="微软雅黑" panose="020B0503020204020204" charset="-122"/>
              </a:rPr>
              <a:t>临沂职业学院</a:t>
            </a:r>
            <a:endParaRPr lang="en-US" altLang="zh-CN" sz="4800" b="1">
              <a:solidFill>
                <a:srgbClr val="33CC33"/>
              </a:solidFill>
              <a:latin typeface="微软雅黑" panose="020B0503020204020204" charset="-122"/>
              <a:ea typeface="微软雅黑" panose="020B0503020204020204" charset="-122"/>
              <a:cs typeface="微软雅黑" panose="020B0503020204020204" charset="-122"/>
            </a:endParaRPr>
          </a:p>
          <a:p>
            <a:pPr algn="ctr">
              <a:spcBef>
                <a:spcPct val="50000"/>
              </a:spcBef>
            </a:pPr>
            <a:r>
              <a:rPr lang="zh-CN" altLang="en-US" sz="4800" b="1">
                <a:latin typeface="微软雅黑" panose="020B0503020204020204" charset="-122"/>
                <a:ea typeface="微软雅黑" panose="020B0503020204020204" charset="-122"/>
                <a:cs typeface="微软雅黑" panose="020B0503020204020204" charset="-122"/>
              </a:rPr>
              <a:t>学分制收费政策解读 </a:t>
            </a:r>
            <a:endParaRPr lang="zh-CN" altLang="en-US" sz="4800" b="1">
              <a:latin typeface="微软雅黑" panose="020B0503020204020204" charset="-122"/>
              <a:ea typeface="微软雅黑" panose="020B0503020204020204" charset="-122"/>
              <a:cs typeface="微软雅黑" panose="020B0503020204020204" charset="-122"/>
            </a:endParaRPr>
          </a:p>
        </p:txBody>
      </p:sp>
      <p:sp>
        <p:nvSpPr>
          <p:cNvPr id="13316" name="Text Box 4"/>
          <p:cNvSpPr txBox="1">
            <a:spLocks noChangeArrowheads="1"/>
          </p:cNvSpPr>
          <p:nvPr/>
        </p:nvSpPr>
        <p:spPr bwMode="auto">
          <a:xfrm>
            <a:off x="588963" y="4716463"/>
            <a:ext cx="11371262" cy="1322070"/>
          </a:xfrm>
          <a:prstGeom prst="rect">
            <a:avLst/>
          </a:prstGeom>
          <a:noFill/>
          <a:ln w="9525">
            <a:noFill/>
            <a:miter lim="800000"/>
          </a:ln>
        </p:spPr>
        <p:txBody>
          <a:bodyPr>
            <a:spAutoFit/>
          </a:bodyPr>
          <a:lstStyle/>
          <a:p>
            <a:pPr algn="ctr">
              <a:spcBef>
                <a:spcPct val="50000"/>
              </a:spcBef>
            </a:pPr>
            <a:r>
              <a:rPr lang="zh-CN" altLang="en-US" sz="3200">
                <a:latin typeface="微软雅黑" panose="020B0503020204020204" charset="-122"/>
                <a:ea typeface="微软雅黑" panose="020B0503020204020204" charset="-122"/>
                <a:cs typeface="微软雅黑" panose="020B0503020204020204" charset="-122"/>
              </a:rPr>
              <a:t>财务处</a:t>
            </a:r>
            <a:endParaRPr lang="en-US" altLang="zh-CN" sz="3200">
              <a:latin typeface="微软雅黑" panose="020B0503020204020204" charset="-122"/>
              <a:ea typeface="微软雅黑" panose="020B0503020204020204" charset="-122"/>
              <a:cs typeface="微软雅黑" panose="020B0503020204020204" charset="-122"/>
            </a:endParaRPr>
          </a:p>
          <a:p>
            <a:pPr algn="ctr">
              <a:spcBef>
                <a:spcPct val="50000"/>
              </a:spcBef>
            </a:pPr>
            <a:r>
              <a:rPr lang="en-US" altLang="zh-CN" sz="3200">
                <a:latin typeface="微软雅黑" panose="020B0503020204020204" charset="-122"/>
                <a:ea typeface="微软雅黑" panose="020B0503020204020204" charset="-122"/>
                <a:cs typeface="微软雅黑" panose="020B0503020204020204" charset="-122"/>
              </a:rPr>
              <a:t>2019.9</a:t>
            </a:r>
            <a:endParaRPr lang="zh-CN" altLang="en-US"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603" name="Text Box 4"/>
          <p:cNvSpPr txBox="1">
            <a:spLocks noChangeArrowheads="1"/>
          </p:cNvSpPr>
          <p:nvPr/>
        </p:nvSpPr>
        <p:spPr bwMode="auto">
          <a:xfrm>
            <a:off x="275908" y="932815"/>
            <a:ext cx="11371262" cy="4992688"/>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5.</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学生因故中止学业的学费如何结算？</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学生因故终止学业的，根据实际学习时间结算专业注册学费，按实际修读学分结算学分学费，具体日期以学校文件或教务处退学通知为准。</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6.</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学生因故中断学业的如何缴费？</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学生因故中断学业、休学、参军入伍、保留学籍的，可比照退学退费规定退还相关费用。停学期间，不再交纳学费。复学后按照该生复学当年所在年级的学费标准交纳学费，具体日期以教务处复学通知为准。</a:t>
            </a: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627" name="Text Box 4"/>
          <p:cNvSpPr txBox="1">
            <a:spLocks noChangeArrowheads="1"/>
          </p:cNvSpPr>
          <p:nvPr/>
        </p:nvSpPr>
        <p:spPr bwMode="auto">
          <a:xfrm>
            <a:off x="188913" y="1289050"/>
            <a:ext cx="11371262" cy="3617595"/>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r>
              <a:rPr lang="en-US" altLang="zh-CN" sz="2800">
                <a:solidFill>
                  <a:srgbClr val="FF33CC"/>
                </a:solidFill>
                <a:latin typeface="微软雅黑" panose="020B0503020204020204" charset="-122"/>
              </a:rPr>
              <a:t>    7</a:t>
            </a:r>
            <a:r>
              <a:rPr lang="en-US" altLang="zh-CN" sz="2800">
                <a:solidFill>
                  <a:srgbClr val="FF33CC"/>
                </a:solidFill>
                <a:latin typeface="微软雅黑" panose="020B0503020204020204" charset="-122"/>
                <a:ea typeface="微软雅黑" panose="020B0503020204020204" charset="-122"/>
                <a:cs typeface="微软雅黑" panose="020B0503020204020204" charset="-122"/>
              </a:rPr>
              <a:t>.</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学生提前毕业或延期毕（结）业的如何缴费？</a:t>
            </a:r>
            <a:endParaRPr lang="en-US" altLang="zh-CN" sz="2800">
              <a:solidFill>
                <a:srgbClr val="FF33CC"/>
              </a:solidFill>
              <a:latin typeface="微软雅黑" panose="020B0503020204020204" charset="-122"/>
            </a:endParaRPr>
          </a:p>
          <a:p>
            <a:pPr>
              <a:lnSpc>
                <a:spcPct val="150000"/>
              </a:lnSpc>
            </a:pPr>
            <a:r>
              <a:rPr lang="zh-CN" altLang="en-US" sz="2600"/>
              <a:t>    </a:t>
            </a:r>
            <a:r>
              <a:rPr lang="zh-CN" altLang="en-US" sz="2600">
                <a:latin typeface="微软雅黑" panose="020B0503020204020204" charset="-122"/>
                <a:ea typeface="微软雅黑" panose="020B0503020204020204" charset="-122"/>
                <a:cs typeface="微软雅黑" panose="020B0503020204020204" charset="-122"/>
              </a:rPr>
              <a:t> 学生提前修满学分毕业的，按实际修读年限交纳专业注册学费。</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学生延期毕业的，延期10个学分以下的，免收专业注册学费；延期10个学分以上、20个学分以内的，按半年计收专业注册学费；延期20个学分以上的，按一年计收专业注册学费。</a:t>
            </a:r>
            <a:endParaRPr lang="zh-CN" altLang="en-US" sz="2600"/>
          </a:p>
          <a:p>
            <a:pPr>
              <a:lnSpc>
                <a:spcPct val="120000"/>
              </a:lnSpc>
            </a:pP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7651" name="Text Box 4"/>
          <p:cNvSpPr txBox="1">
            <a:spLocks noChangeArrowheads="1"/>
          </p:cNvSpPr>
          <p:nvPr/>
        </p:nvSpPr>
        <p:spPr bwMode="auto">
          <a:xfrm>
            <a:off x="174625" y="1289050"/>
            <a:ext cx="11371263" cy="530225"/>
          </a:xfrm>
          <a:prstGeom prst="rect">
            <a:avLst/>
          </a:prstGeom>
          <a:noFill/>
          <a:ln w="9525">
            <a:noFill/>
            <a:miter lim="800000"/>
          </a:ln>
        </p:spPr>
        <p:txBody>
          <a:bodyPr>
            <a:spAutoFit/>
          </a:bodyPr>
          <a:lstStyle/>
          <a:p>
            <a:pPr>
              <a:lnSpc>
                <a:spcPct val="120000"/>
              </a:lnSpc>
            </a:pPr>
            <a:endParaRPr lang="zh-CN" altLang="en-US" sz="2400" b="1"/>
          </a:p>
        </p:txBody>
      </p:sp>
      <p:sp>
        <p:nvSpPr>
          <p:cNvPr id="27652" name="Rectangle 5"/>
          <p:cNvSpPr>
            <a:spLocks noChangeArrowheads="1"/>
          </p:cNvSpPr>
          <p:nvPr/>
        </p:nvSpPr>
        <p:spPr bwMode="auto">
          <a:xfrm>
            <a:off x="254000" y="1298575"/>
            <a:ext cx="11176000" cy="3590290"/>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r>
              <a:rPr lang="en-US" altLang="zh-CN" sz="2800">
                <a:solidFill>
                  <a:srgbClr val="FF00FF"/>
                </a:solidFill>
                <a:latin typeface="微软雅黑" panose="020B0503020204020204" charset="-122"/>
                <a:ea typeface="微软雅黑" panose="020B0503020204020204" charset="-122"/>
                <a:cs typeface="微软雅黑" panose="020B0503020204020204" charset="-122"/>
              </a:rPr>
              <a:t> 8.</a:t>
            </a:r>
            <a:r>
              <a:rPr lang="zh-CN" altLang="en-US" sz="2800">
                <a:solidFill>
                  <a:srgbClr val="FF00FF"/>
                </a:solidFill>
                <a:latin typeface="微软雅黑" panose="020B0503020204020204" charset="-122"/>
                <a:ea typeface="微软雅黑" panose="020B0503020204020204" charset="-122"/>
                <a:cs typeface="微软雅黑" panose="020B0503020204020204" charset="-122"/>
              </a:rPr>
              <a:t>办理国家助学贷款的学生如何缴费？</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30000"/>
              </a:lnSpc>
            </a:pPr>
            <a:r>
              <a:rPr lang="zh-CN" altLang="en-US" sz="2600">
                <a:latin typeface="微软雅黑" panose="020B0503020204020204" charset="-122"/>
                <a:ea typeface="微软雅黑" panose="020B0503020204020204" charset="-122"/>
                <a:cs typeface="微软雅黑" panose="020B0503020204020204" charset="-122"/>
              </a:rPr>
              <a:t>    已办理国家助学贷款的学生需按学校规定办理缓交手续后，方可取得注册和选课资格，待其助学贷款到账后，冲抵学生欠费，余款退还到学生的交费账户。  </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675" name="Text Box 4"/>
          <p:cNvSpPr txBox="1">
            <a:spLocks noChangeArrowheads="1"/>
          </p:cNvSpPr>
          <p:nvPr/>
        </p:nvSpPr>
        <p:spPr bwMode="auto">
          <a:xfrm>
            <a:off x="188913" y="1289050"/>
            <a:ext cx="11371262" cy="530225"/>
          </a:xfrm>
          <a:prstGeom prst="rect">
            <a:avLst/>
          </a:prstGeom>
          <a:noFill/>
          <a:ln w="9525">
            <a:noFill/>
            <a:miter lim="800000"/>
          </a:ln>
        </p:spPr>
        <p:txBody>
          <a:bodyPr>
            <a:spAutoFit/>
          </a:bodyPr>
          <a:lstStyle/>
          <a:p>
            <a:pPr>
              <a:lnSpc>
                <a:spcPct val="120000"/>
              </a:lnSpc>
            </a:pPr>
            <a:endParaRPr lang="zh-CN" altLang="en-US" sz="2400" b="1"/>
          </a:p>
        </p:txBody>
      </p:sp>
      <p:sp>
        <p:nvSpPr>
          <p:cNvPr id="28676" name="Text Box 6"/>
          <p:cNvSpPr txBox="1">
            <a:spLocks noChangeArrowheads="1"/>
          </p:cNvSpPr>
          <p:nvPr/>
        </p:nvSpPr>
        <p:spPr bwMode="auto">
          <a:xfrm>
            <a:off x="304800" y="1190625"/>
            <a:ext cx="11252200" cy="3787140"/>
          </a:xfrm>
          <a:prstGeom prst="rect">
            <a:avLst/>
          </a:prstGeom>
          <a:noFill/>
          <a:ln w="9525">
            <a:noFill/>
            <a:miter lim="800000"/>
          </a:ln>
        </p:spPr>
        <p:txBody>
          <a:bodyPr>
            <a:spAutoFit/>
          </a:bodyPr>
          <a:lstStyle/>
          <a:p>
            <a:pPr>
              <a:lnSpc>
                <a:spcPct val="120000"/>
              </a:lnSpc>
              <a:spcBef>
                <a:spcPct val="50000"/>
              </a:spcBef>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9.</a:t>
            </a:r>
            <a:r>
              <a:rPr lang="zh-CN" altLang="en-US" sz="2800">
                <a:solidFill>
                  <a:srgbClr val="FF33CC"/>
                </a:solidFill>
                <a:latin typeface="微软雅黑" panose="020B0503020204020204" charset="-122"/>
                <a:ea typeface="微软雅黑" panose="020B0503020204020204" charset="-122"/>
                <a:cs typeface="微软雅黑" panose="020B0503020204020204" charset="-122"/>
                <a:sym typeface="+mn-ea"/>
              </a:rPr>
              <a:t>学生辅修第二专业或修读其录取专业培养方案规定课程之外的其它课程如何缴纳学费？</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按实际修读课程的学分计收学分学费（修读教学计划外的课程学分≤2学分的，免收学费）,在基本学制内免收专业注册学费，超出基本学制的按规定收取专业注册学费。</a:t>
            </a:r>
            <a:endParaRPr lang="zh-CN" altLang="en-US" sz="2600">
              <a:latin typeface="微软雅黑" panose="020B0503020204020204" charset="-122"/>
              <a:ea typeface="微软雅黑" panose="020B0503020204020204" charset="-122"/>
              <a:cs typeface="微软雅黑" panose="020B0503020204020204" charset="-122"/>
            </a:endParaRPr>
          </a:p>
          <a:p>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800">
              <a:solidFill>
                <a:srgbClr val="FF33CC"/>
              </a:solidFill>
              <a:latin typeface="微软雅黑" panose="020B0503020204020204" charset="-122"/>
              <a:ea typeface="微软雅黑" panose="020B0503020204020204" charset="-122"/>
              <a:cs typeface="微软雅黑" panose="020B0503020204020204" charset="-122"/>
            </a:endParaRPr>
          </a:p>
          <a:p>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675" name="Text Box 4"/>
          <p:cNvSpPr txBox="1">
            <a:spLocks noChangeArrowheads="1"/>
          </p:cNvSpPr>
          <p:nvPr/>
        </p:nvSpPr>
        <p:spPr bwMode="auto">
          <a:xfrm>
            <a:off x="188913" y="1289050"/>
            <a:ext cx="11371262" cy="530225"/>
          </a:xfrm>
          <a:prstGeom prst="rect">
            <a:avLst/>
          </a:prstGeom>
          <a:noFill/>
          <a:ln w="9525">
            <a:noFill/>
            <a:miter lim="800000"/>
          </a:ln>
        </p:spPr>
        <p:txBody>
          <a:bodyPr>
            <a:spAutoFit/>
          </a:bodyPr>
          <a:lstStyle/>
          <a:p>
            <a:pPr>
              <a:lnSpc>
                <a:spcPct val="120000"/>
              </a:lnSpc>
            </a:pPr>
            <a:endParaRPr lang="zh-CN" altLang="en-US" sz="2400" b="1"/>
          </a:p>
        </p:txBody>
      </p:sp>
      <p:sp>
        <p:nvSpPr>
          <p:cNvPr id="28676" name="Text Box 6"/>
          <p:cNvSpPr txBox="1">
            <a:spLocks noChangeArrowheads="1"/>
          </p:cNvSpPr>
          <p:nvPr/>
        </p:nvSpPr>
        <p:spPr bwMode="auto">
          <a:xfrm>
            <a:off x="304800" y="1190625"/>
            <a:ext cx="11252200" cy="3101340"/>
          </a:xfrm>
          <a:prstGeom prst="rect">
            <a:avLst/>
          </a:prstGeom>
          <a:noFill/>
          <a:ln w="9525">
            <a:noFill/>
            <a:miter lim="800000"/>
          </a:ln>
        </p:spPr>
        <p:txBody>
          <a:bodyPr>
            <a:spAutoFit/>
          </a:bodyPr>
          <a:lstStyle/>
          <a:p>
            <a:pPr>
              <a:lnSpc>
                <a:spcPct val="120000"/>
              </a:lnSpc>
              <a:spcBef>
                <a:spcPct val="50000"/>
              </a:spcBef>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10.</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我校学生缴费的方式？</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现在我校学生交费采取网上自助缴费方式。新生入学前，由学生通过学校网上自助缴费系统进行缴费。</a:t>
            </a:r>
            <a:endParaRPr lang="en-US" altLang="zh-CN" sz="2600">
              <a:latin typeface="微软雅黑" panose="020B0503020204020204" charset="-122"/>
              <a:ea typeface="微软雅黑" panose="020B0503020204020204" charset="-122"/>
              <a:cs typeface="微软雅黑" panose="020B0503020204020204" charset="-122"/>
            </a:endParaRPr>
          </a:p>
          <a:p>
            <a:r>
              <a:rPr lang="en-US" altLang="zh-CN" sz="2800">
                <a:solidFill>
                  <a:srgbClr val="FF33CC"/>
                </a:solidFill>
                <a:latin typeface="微软雅黑" panose="020B0503020204020204" charset="-122"/>
                <a:ea typeface="微软雅黑" panose="020B0503020204020204" charset="-122"/>
                <a:cs typeface="微软雅黑" panose="020B0503020204020204" charset="-122"/>
              </a:rPr>
              <a:t>    </a:t>
            </a:r>
            <a:endParaRPr lang="en-US" altLang="zh-CN" sz="2800">
              <a:solidFill>
                <a:srgbClr val="FF33CC"/>
              </a:solidFill>
              <a:latin typeface="微软雅黑" panose="020B0503020204020204" charset="-122"/>
              <a:ea typeface="微软雅黑" panose="020B0503020204020204" charset="-122"/>
              <a:cs typeface="微软雅黑" panose="020B0503020204020204" charset="-122"/>
            </a:endParaRPr>
          </a:p>
          <a:p>
            <a:r>
              <a:rPr lang="en-US" altLang="zh-CN" sz="2800">
                <a:solidFill>
                  <a:srgbClr val="FF33CC"/>
                </a:solidFill>
                <a:latin typeface="微软雅黑" panose="020B0503020204020204" charset="-122"/>
                <a:ea typeface="微软雅黑" panose="020B0503020204020204" charset="-122"/>
                <a:cs typeface="微软雅黑" panose="020B0503020204020204" charset="-122"/>
              </a:rPr>
              <a:t>   11.</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校企合作</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学生如何缴费？</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r>
              <a:rPr lang="zh-CN" altLang="en-US" sz="2800">
                <a:solidFill>
                  <a:srgbClr val="FF33CC"/>
                </a:solidFill>
                <a:latin typeface="微软雅黑" panose="020B0503020204020204" charset="-122"/>
                <a:ea typeface="微软雅黑" panose="020B0503020204020204" charset="-122"/>
                <a:cs typeface="微软雅黑" panose="020B0503020204020204" charset="-122"/>
              </a:rPr>
              <a:t>   </a:t>
            </a:r>
            <a:r>
              <a:rPr lang="zh-CN" altLang="en-US" sz="2600">
                <a:latin typeface="微软雅黑" panose="020B0503020204020204" charset="-122"/>
                <a:ea typeface="微软雅黑" panose="020B0503020204020204" charset="-122"/>
                <a:cs typeface="微软雅黑" panose="020B0503020204020204" charset="-122"/>
              </a:rPr>
              <a:t>校企合作学生不实行学分制收费。</a:t>
            </a:r>
            <a:endParaRPr lang="en-US" altLang="zh-CN"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9699" name="Text Box 4"/>
          <p:cNvSpPr txBox="1">
            <a:spLocks noChangeArrowheads="1"/>
          </p:cNvSpPr>
          <p:nvPr/>
        </p:nvSpPr>
        <p:spPr bwMode="auto">
          <a:xfrm>
            <a:off x="188913" y="1289050"/>
            <a:ext cx="11371262" cy="530225"/>
          </a:xfrm>
          <a:prstGeom prst="rect">
            <a:avLst/>
          </a:prstGeom>
          <a:noFill/>
          <a:ln w="9525">
            <a:noFill/>
            <a:miter lim="800000"/>
          </a:ln>
        </p:spPr>
        <p:txBody>
          <a:bodyPr>
            <a:spAutoFit/>
          </a:bodyPr>
          <a:lstStyle/>
          <a:p>
            <a:pPr>
              <a:lnSpc>
                <a:spcPct val="120000"/>
              </a:lnSpc>
            </a:pPr>
            <a:endParaRPr lang="zh-CN" altLang="en-US" sz="2400" b="1"/>
          </a:p>
        </p:txBody>
      </p:sp>
      <p:sp>
        <p:nvSpPr>
          <p:cNvPr id="29700" name="Text Box 5"/>
          <p:cNvSpPr txBox="1">
            <a:spLocks noChangeArrowheads="1"/>
          </p:cNvSpPr>
          <p:nvPr/>
        </p:nvSpPr>
        <p:spPr bwMode="auto">
          <a:xfrm>
            <a:off x="479425" y="1444625"/>
            <a:ext cx="10972800" cy="4395788"/>
          </a:xfrm>
          <a:prstGeom prst="rect">
            <a:avLst/>
          </a:prstGeom>
          <a:noFill/>
          <a:ln w="9525">
            <a:noFill/>
            <a:miter lim="800000"/>
          </a:ln>
        </p:spPr>
        <p:txBody>
          <a:bodyPr>
            <a:spAutoFit/>
          </a:bodyPr>
          <a:lstStyle/>
          <a:p>
            <a:pPr>
              <a:lnSpc>
                <a:spcPct val="150000"/>
              </a:lnSpc>
            </a:pPr>
            <a:r>
              <a:rPr lang="zh-CN" altLang="en-US" sz="3200">
                <a:solidFill>
                  <a:srgbClr val="3366FF"/>
                </a:solidFill>
                <a:latin typeface="微软雅黑" panose="020B0503020204020204" charset="-122"/>
                <a:ea typeface="微软雅黑" panose="020B0503020204020204" charset="-122"/>
                <a:cs typeface="微软雅黑" panose="020B0503020204020204" charset="-122"/>
              </a:rPr>
              <a:t>四、组织与管理</a:t>
            </a:r>
            <a:endParaRPr lang="zh-CN" altLang="en-US" sz="3200">
              <a:solidFill>
                <a:srgbClr val="3366FF"/>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财务处为学校收费管理的职能部门，按照国家和省有关部门批准的收费项目和收费标准收取费用。</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各有关部门应当根据收费工作需要，及时向财务处提供新生录取、学费减免或缓交、修读学分、学籍变动等相关信息。</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各二级学院（部）为组织本学院（部）学生按规定交费的责任部门，应当做好学生的宣传教育工作，确保学生及时足额交纳各项费用。</a:t>
            </a: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723" name="Text Box 4"/>
          <p:cNvSpPr txBox="1">
            <a:spLocks noChangeArrowheads="1"/>
          </p:cNvSpPr>
          <p:nvPr/>
        </p:nvSpPr>
        <p:spPr bwMode="auto">
          <a:xfrm>
            <a:off x="188913" y="1289050"/>
            <a:ext cx="11371262" cy="530225"/>
          </a:xfrm>
          <a:prstGeom prst="rect">
            <a:avLst/>
          </a:prstGeom>
          <a:noFill/>
          <a:ln w="9525">
            <a:noFill/>
            <a:miter lim="800000"/>
          </a:ln>
        </p:spPr>
        <p:txBody>
          <a:bodyPr>
            <a:spAutoFit/>
          </a:bodyPr>
          <a:lstStyle/>
          <a:p>
            <a:pPr>
              <a:lnSpc>
                <a:spcPct val="120000"/>
              </a:lnSpc>
            </a:pPr>
            <a:endParaRPr lang="zh-CN" altLang="en-US" sz="2400" b="1"/>
          </a:p>
        </p:txBody>
      </p:sp>
      <p:sp>
        <p:nvSpPr>
          <p:cNvPr id="30724" name="Text Box 5"/>
          <p:cNvSpPr txBox="1">
            <a:spLocks noChangeArrowheads="1"/>
          </p:cNvSpPr>
          <p:nvPr/>
        </p:nvSpPr>
        <p:spPr bwMode="auto">
          <a:xfrm>
            <a:off x="520700" y="2959100"/>
            <a:ext cx="10883900" cy="2530475"/>
          </a:xfrm>
          <a:prstGeom prst="rect">
            <a:avLst/>
          </a:prstGeom>
          <a:noFill/>
          <a:ln w="9525">
            <a:noFill/>
            <a:miter lim="800000"/>
          </a:ln>
        </p:spPr>
        <p:txBody>
          <a:bodyPr>
            <a:spAutoFit/>
          </a:bodyPr>
          <a:lstStyle/>
          <a:p>
            <a:pPr algn="ctr">
              <a:spcBef>
                <a:spcPct val="50000"/>
              </a:spcBef>
            </a:pPr>
            <a:r>
              <a:rPr lang="zh-CN" altLang="en-US" sz="4000" b="1">
                <a:solidFill>
                  <a:srgbClr val="FF00FF"/>
                </a:solidFill>
                <a:latin typeface="微软雅黑" panose="020B0503020204020204" charset="-122"/>
              </a:rPr>
              <a:t>感谢大家对财务工作的支持</a:t>
            </a:r>
            <a:endParaRPr lang="en-US" altLang="zh-CN" sz="4000" b="1">
              <a:solidFill>
                <a:srgbClr val="FF00FF"/>
              </a:solidFill>
              <a:latin typeface="微软雅黑" panose="020B0503020204020204" charset="-122"/>
            </a:endParaRPr>
          </a:p>
          <a:p>
            <a:pPr algn="ctr">
              <a:spcBef>
                <a:spcPct val="50000"/>
              </a:spcBef>
            </a:pPr>
            <a:r>
              <a:rPr lang="zh-CN" altLang="en-US" sz="4000" b="1">
                <a:solidFill>
                  <a:srgbClr val="33CC33"/>
                </a:solidFill>
                <a:latin typeface="微软雅黑" panose="020B0503020204020204" charset="-122"/>
              </a:rPr>
              <a:t>祝新学期工作顺利！</a:t>
            </a:r>
            <a:endParaRPr lang="zh-CN" altLang="en-US" sz="4000" b="1">
              <a:solidFill>
                <a:srgbClr val="33CC33"/>
              </a:solidFill>
              <a:latin typeface="微软雅黑" panose="020B0503020204020204" charset="-122"/>
            </a:endParaRPr>
          </a:p>
          <a:p>
            <a:pPr algn="ctr">
              <a:spcBef>
                <a:spcPct val="50000"/>
              </a:spcBef>
            </a:pPr>
            <a:endParaRPr lang="zh-CN" altLang="en-US" sz="4000" b="1">
              <a:solidFill>
                <a:srgbClr val="FF00FF"/>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339" name="Text Box 4"/>
          <p:cNvSpPr txBox="1">
            <a:spLocks noChangeArrowheads="1"/>
          </p:cNvSpPr>
          <p:nvPr/>
        </p:nvSpPr>
        <p:spPr bwMode="auto">
          <a:xfrm>
            <a:off x="163513" y="1443038"/>
            <a:ext cx="11371262" cy="3194050"/>
          </a:xfrm>
          <a:prstGeom prst="rect">
            <a:avLst/>
          </a:prstGeom>
          <a:noFill/>
          <a:ln w="9525">
            <a:noFill/>
            <a:miter lim="800000"/>
          </a:ln>
        </p:spPr>
        <p:txBody>
          <a:bodyPr>
            <a:spAutoFit/>
          </a:bodyPr>
          <a:lstStyle/>
          <a:p>
            <a:pPr>
              <a:lnSpc>
                <a:spcPct val="120000"/>
              </a:lnSpc>
              <a:spcBef>
                <a:spcPct val="50000"/>
              </a:spcBef>
            </a:pPr>
            <a:r>
              <a:rPr lang="zh-CN" altLang="en-US" sz="3200">
                <a:latin typeface="微软雅黑" panose="020B0503020204020204" charset="-122"/>
                <a:ea typeface="微软雅黑" panose="020B0503020204020204" charset="-122"/>
                <a:cs typeface="微软雅黑" panose="020B0503020204020204" charset="-122"/>
              </a:rPr>
              <a:t>一、我校实行学分制收费的依据</a:t>
            </a:r>
            <a:endParaRPr lang="zh-CN" altLang="en-US" sz="3200">
              <a:latin typeface="微软雅黑" panose="020B0503020204020204" charset="-122"/>
              <a:ea typeface="微软雅黑" panose="020B0503020204020204" charset="-122"/>
              <a:cs typeface="微软雅黑" panose="020B0503020204020204" charset="-122"/>
            </a:endParaRPr>
          </a:p>
          <a:p>
            <a:pPr>
              <a:lnSpc>
                <a:spcPct val="120000"/>
              </a:lnSpc>
              <a:spcBef>
                <a:spcPct val="50000"/>
              </a:spcBef>
            </a:pPr>
            <a:r>
              <a:rPr lang="zh-CN" altLang="en-US" sz="3200">
                <a:latin typeface="微软雅黑" panose="020B0503020204020204" charset="-122"/>
                <a:ea typeface="微软雅黑" panose="020B0503020204020204" charset="-122"/>
                <a:cs typeface="微软雅黑" panose="020B0503020204020204" charset="-122"/>
              </a:rPr>
              <a:t>二、学分制收费中的相关概念及标准</a:t>
            </a:r>
            <a:endParaRPr lang="zh-CN" altLang="en-US" sz="3200">
              <a:latin typeface="微软雅黑" panose="020B0503020204020204" charset="-122"/>
              <a:ea typeface="微软雅黑" panose="020B0503020204020204" charset="-122"/>
              <a:cs typeface="微软雅黑" panose="020B0503020204020204" charset="-122"/>
            </a:endParaRPr>
          </a:p>
          <a:p>
            <a:pPr>
              <a:lnSpc>
                <a:spcPct val="120000"/>
              </a:lnSpc>
              <a:spcBef>
                <a:spcPct val="50000"/>
              </a:spcBef>
            </a:pPr>
            <a:r>
              <a:rPr lang="zh-CN" altLang="en-US" sz="3200">
                <a:latin typeface="微软雅黑" panose="020B0503020204020204" charset="-122"/>
                <a:ea typeface="微软雅黑" panose="020B0503020204020204" charset="-122"/>
                <a:cs typeface="微软雅黑" panose="020B0503020204020204" charset="-122"/>
              </a:rPr>
              <a:t>三、我校学分制收费管理中的具体问题 </a:t>
            </a:r>
            <a:endParaRPr lang="zh-CN" altLang="en-US" sz="3200">
              <a:latin typeface="微软雅黑" panose="020B0503020204020204" charset="-122"/>
              <a:ea typeface="微软雅黑" panose="020B0503020204020204" charset="-122"/>
              <a:cs typeface="微软雅黑" panose="020B0503020204020204" charset="-122"/>
            </a:endParaRPr>
          </a:p>
          <a:p>
            <a:pPr>
              <a:lnSpc>
                <a:spcPct val="120000"/>
              </a:lnSpc>
              <a:spcBef>
                <a:spcPct val="50000"/>
              </a:spcBef>
            </a:pPr>
            <a:r>
              <a:rPr lang="zh-CN" altLang="en-US" sz="3200">
                <a:latin typeface="微软雅黑" panose="020B0503020204020204" charset="-122"/>
                <a:ea typeface="微软雅黑" panose="020B0503020204020204" charset="-122"/>
                <a:cs typeface="微软雅黑" panose="020B0503020204020204" charset="-122"/>
              </a:rPr>
              <a:t>四、学分制收费的组织与管理</a:t>
            </a:r>
            <a:endParaRPr lang="zh-CN" altLang="en-US"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363" name="Text Box 4"/>
          <p:cNvSpPr txBox="1">
            <a:spLocks noChangeArrowheads="1"/>
          </p:cNvSpPr>
          <p:nvPr/>
        </p:nvSpPr>
        <p:spPr bwMode="auto">
          <a:xfrm>
            <a:off x="163513" y="1443038"/>
            <a:ext cx="11371262" cy="4554220"/>
          </a:xfrm>
          <a:prstGeom prst="rect">
            <a:avLst/>
          </a:prstGeom>
          <a:noFill/>
          <a:ln w="9525">
            <a:noFill/>
            <a:miter lim="800000"/>
          </a:ln>
        </p:spPr>
        <p:txBody>
          <a:bodyPr>
            <a:spAutoFit/>
          </a:bodyPr>
          <a:lstStyle/>
          <a:p>
            <a:pPr>
              <a:spcBef>
                <a:spcPct val="50000"/>
              </a:spcBef>
            </a:pPr>
            <a:r>
              <a:rPr lang="zh-CN" altLang="en-US" sz="3200">
                <a:solidFill>
                  <a:srgbClr val="3366FF"/>
                </a:solidFill>
                <a:latin typeface="微软雅黑" panose="020B0503020204020204" charset="-122"/>
                <a:ea typeface="微软雅黑" panose="020B0503020204020204" charset="-122"/>
                <a:cs typeface="微软雅黑" panose="020B0503020204020204" charset="-122"/>
              </a:rPr>
              <a:t>一、我校实行学分制收费的依据</a:t>
            </a:r>
            <a:endParaRPr lang="zh-CN" altLang="en-US" sz="3200">
              <a:solidFill>
                <a:srgbClr val="3366FF"/>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32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2019</a:t>
            </a:r>
            <a:r>
              <a:rPr lang="zh-CN" altLang="en-US" sz="2800">
                <a:latin typeface="微软雅黑" panose="020B0503020204020204" charset="-122"/>
                <a:ea typeface="微软雅黑" panose="020B0503020204020204" charset="-122"/>
                <a:cs typeface="微软雅黑" panose="020B0503020204020204" charset="-122"/>
              </a:rPr>
              <a:t>年以前，根据山东省物价、教育厅、财政厅相关收费文件</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我校所有专业执行学年制收费。每学年初，统一收取一学年的学费。</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    从</a:t>
            </a:r>
            <a:r>
              <a:rPr lang="en-US" altLang="zh-CN" sz="2800">
                <a:latin typeface="微软雅黑" panose="020B0503020204020204" charset="-122"/>
                <a:ea typeface="微软雅黑" panose="020B0503020204020204" charset="-122"/>
                <a:cs typeface="微软雅黑" panose="020B0503020204020204" charset="-122"/>
              </a:rPr>
              <a:t>2019</a:t>
            </a:r>
            <a:r>
              <a:rPr lang="zh-CN" altLang="en-US" sz="2800">
                <a:latin typeface="微软雅黑" panose="020B0503020204020204" charset="-122"/>
                <a:ea typeface="微软雅黑" panose="020B0503020204020204" charset="-122"/>
                <a:cs typeface="微软雅黑" panose="020B0503020204020204" charset="-122"/>
              </a:rPr>
              <a:t>级新生开始，依据</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山东省发展和改革委员会 山东省财政厅关于山东工艺美术学院等</a:t>
            </a:r>
            <a:r>
              <a:rPr lang="en-US" altLang="zh-CN" sz="2800">
                <a:latin typeface="微软雅黑" panose="020B0503020204020204" charset="-122"/>
                <a:ea typeface="微软雅黑" panose="020B0503020204020204" charset="-122"/>
                <a:cs typeface="微软雅黑" panose="020B0503020204020204" charset="-122"/>
              </a:rPr>
              <a:t>15</a:t>
            </a:r>
            <a:r>
              <a:rPr lang="zh-CN" altLang="en-US" sz="2800">
                <a:latin typeface="微软雅黑" panose="020B0503020204020204" charset="-122"/>
                <a:ea typeface="微软雅黑" panose="020B0503020204020204" charset="-122"/>
                <a:cs typeface="微软雅黑" panose="020B0503020204020204" charset="-122"/>
              </a:rPr>
              <a:t>所高校实行学分制收费事项的通知</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（鲁发改成本</a:t>
            </a:r>
            <a:r>
              <a:rPr lang="en-US" altLang="zh-CN" sz="2800">
                <a:latin typeface="微软雅黑" panose="020B0503020204020204" charset="-122"/>
                <a:ea typeface="微软雅黑" panose="020B0503020204020204" charset="-122"/>
                <a:cs typeface="微软雅黑" panose="020B0503020204020204" charset="-122"/>
              </a:rPr>
              <a:t>〔2019〕805</a:t>
            </a:r>
            <a:r>
              <a:rPr lang="zh-CN" altLang="en-US" sz="2800">
                <a:latin typeface="微软雅黑" panose="020B0503020204020204" charset="-122"/>
                <a:ea typeface="微软雅黑" panose="020B0503020204020204" charset="-122"/>
                <a:cs typeface="微软雅黑" panose="020B0503020204020204" charset="-122"/>
              </a:rPr>
              <a:t>号），各专业全面实施学分制管理，并进行学分制收费。</a:t>
            </a:r>
            <a:endParaRPr lang="zh-CN" altLang="en-US"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387" name="Text Box 4"/>
          <p:cNvSpPr txBox="1">
            <a:spLocks noChangeArrowheads="1"/>
          </p:cNvSpPr>
          <p:nvPr/>
        </p:nvSpPr>
        <p:spPr bwMode="auto">
          <a:xfrm>
            <a:off x="163513" y="1443038"/>
            <a:ext cx="11371262" cy="4461510"/>
          </a:xfrm>
          <a:prstGeom prst="rect">
            <a:avLst/>
          </a:prstGeom>
          <a:noFill/>
          <a:ln w="9525">
            <a:noFill/>
            <a:miter lim="800000"/>
          </a:ln>
        </p:spPr>
        <p:txBody>
          <a:bodyPr>
            <a:spAutoFit/>
          </a:bodyPr>
          <a:lstStyle/>
          <a:p>
            <a:pPr>
              <a:spcBef>
                <a:spcPct val="50000"/>
              </a:spcBef>
            </a:pPr>
            <a:r>
              <a:rPr lang="zh-CN" altLang="en-US" sz="3200">
                <a:solidFill>
                  <a:srgbClr val="3366FF"/>
                </a:solidFill>
                <a:latin typeface="微软雅黑" panose="020B0503020204020204" charset="-122"/>
                <a:ea typeface="微软雅黑" panose="020B0503020204020204" charset="-122"/>
                <a:cs typeface="微软雅黑" panose="020B0503020204020204" charset="-122"/>
              </a:rPr>
              <a:t>二、学分制收费中的相关概念及标准</a:t>
            </a:r>
            <a:endParaRPr lang="zh-CN" altLang="en-US" sz="3200">
              <a:solidFill>
                <a:srgbClr val="3366FF"/>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a:solidFill>
                  <a:srgbClr val="FF33CC"/>
                </a:solidFill>
                <a:latin typeface="微软雅黑" panose="020B0503020204020204" charset="-122"/>
                <a:ea typeface="微软雅黑" panose="020B0503020204020204" charset="-122"/>
                <a:cs typeface="微软雅黑" panose="020B0503020204020204" charset="-122"/>
              </a:rPr>
              <a:t>1.</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什么是学分制和学分制收费？</a:t>
            </a:r>
            <a:r>
              <a:rPr lang="zh-CN" altLang="en-US" sz="2800">
                <a:latin typeface="微软雅黑" panose="020B0503020204020204" charset="-122"/>
                <a:ea typeface="微软雅黑" panose="020B0503020204020204" charset="-122"/>
                <a:cs typeface="微软雅黑" panose="020B0503020204020204" charset="-122"/>
              </a:rPr>
              <a:t>        </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a:solidFill>
                  <a:srgbClr val="CC0000"/>
                </a:solidFill>
                <a:latin typeface="微软雅黑" panose="020B0503020204020204" charset="-122"/>
                <a:ea typeface="微软雅黑" panose="020B0503020204020204" charset="-122"/>
                <a:cs typeface="微软雅黑" panose="020B0503020204020204" charset="-122"/>
              </a:rPr>
              <a:t>    学分制</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  是指以学生取得的学分数作为衡量和计算学生学习量的基本单位，以取得基本毕业学分作为学生毕业主要标准的教学管理制度。  </a:t>
            </a:r>
            <a:r>
              <a:rPr lang="zh-CN" altLang="en-US" sz="2800">
                <a:solidFill>
                  <a:srgbClr val="CC0000"/>
                </a:solidFill>
                <a:latin typeface="微软雅黑" panose="020B0503020204020204" charset="-122"/>
                <a:ea typeface="微软雅黑" panose="020B0503020204020204" charset="-122"/>
                <a:cs typeface="微软雅黑" panose="020B0503020204020204" charset="-122"/>
              </a:rPr>
              <a:t>学分制收费</a:t>
            </a:r>
            <a:r>
              <a:rPr lang="en-US" altLang="zh-CN" sz="2800">
                <a:latin typeface="微软雅黑" panose="020B0503020204020204" charset="-122"/>
                <a:ea typeface="微软雅黑" panose="020B0503020204020204" charset="-122"/>
                <a:cs typeface="微软雅黑" panose="020B0503020204020204" charset="-122"/>
              </a:rPr>
              <a:t>,按学生修读的学分数计收学费的教育收费管理制度。学分制收费仅指学费部分，住宿费及代收费仍按原管理办法及规定收取。学生学费由专业注册学费和学分学费两部分组成。</a:t>
            </a:r>
            <a:endParaRPr lang="en-US" altLang="zh-CN" sz="2800">
              <a:latin typeface="微软雅黑" panose="020B0503020204020204" charset="-122"/>
              <a:ea typeface="微软雅黑" panose="020B0503020204020204" charset="-122"/>
              <a:cs typeface="微软雅黑" panose="020B0503020204020204" charset="-122"/>
            </a:endParaRP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411" name="Text Box 4"/>
          <p:cNvSpPr txBox="1">
            <a:spLocks noChangeArrowheads="1"/>
          </p:cNvSpPr>
          <p:nvPr/>
        </p:nvSpPr>
        <p:spPr bwMode="auto">
          <a:xfrm>
            <a:off x="163513" y="1443038"/>
            <a:ext cx="11371262" cy="3969385"/>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2.</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什么是专业注册学费和学分学费？标准分别是多少？</a:t>
            </a:r>
            <a:r>
              <a:rPr lang="zh-CN" altLang="en-US">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 </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a:solidFill>
                  <a:srgbClr val="CC0000"/>
                </a:solidFill>
                <a:latin typeface="微软雅黑" panose="020B0503020204020204" charset="-122"/>
                <a:ea typeface="微软雅黑" panose="020B0503020204020204" charset="-122"/>
                <a:cs typeface="微软雅黑" panose="020B0503020204020204" charset="-122"/>
              </a:rPr>
              <a:t>    专业注册学费</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由学校按有关规定根据不同专业的生均培养成本、学生需求情况及承受能力等因素合理确定,按学年计收。年度专业注册学费=（基本学费总额-专业基本学分数×100）÷基本修业年限。</a:t>
            </a:r>
            <a:endParaRPr lang="zh-CN" altLang="en-US" sz="28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    </a:t>
            </a:r>
            <a:r>
              <a:rPr lang="zh-CN" altLang="en-US" sz="2800">
                <a:solidFill>
                  <a:srgbClr val="CC0000"/>
                </a:solidFill>
                <a:latin typeface="微软雅黑" panose="020B0503020204020204" charset="-122"/>
                <a:ea typeface="微软雅黑" panose="020B0503020204020204" charset="-122"/>
                <a:cs typeface="微软雅黑" panose="020B0503020204020204" charset="-122"/>
              </a:rPr>
              <a:t>学分学费</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按学生实际修读课程的学分数收取，学分收费标准不分专业，每学分100元。</a:t>
            </a:r>
            <a:endParaRPr lang="zh-CN" altLang="en-US" sz="2800">
              <a:solidFill>
                <a:schemeClr val="tx1"/>
              </a:solidFill>
              <a:latin typeface="微软雅黑" panose="020B0503020204020204" charset="-122"/>
              <a:ea typeface="微软雅黑" panose="020B0503020204020204" charset="-122"/>
              <a:cs typeface="微软雅黑" panose="020B0503020204020204" charset="-122"/>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507" name="Text Box 4"/>
          <p:cNvSpPr txBox="1">
            <a:spLocks noChangeArrowheads="1"/>
          </p:cNvSpPr>
          <p:nvPr/>
        </p:nvSpPr>
        <p:spPr bwMode="auto">
          <a:xfrm>
            <a:off x="227965" y="1181735"/>
            <a:ext cx="11380470" cy="4051300"/>
          </a:xfrm>
          <a:prstGeom prst="rect">
            <a:avLst/>
          </a:prstGeom>
          <a:noFill/>
          <a:ln w="9525">
            <a:noFill/>
            <a:miter lim="800000"/>
          </a:ln>
        </p:spPr>
        <p:txBody>
          <a:bodyPr wrap="square">
            <a:spAutoFit/>
          </a:bodyPr>
          <a:lstStyle/>
          <a:p>
            <a:pPr>
              <a:lnSpc>
                <a:spcPct val="120000"/>
              </a:lnSpc>
            </a:pPr>
            <a:r>
              <a:rPr lang="zh-CN" altLang="en-US" sz="2600">
                <a:latin typeface="微软雅黑" panose="020B0503020204020204" charset="-122"/>
                <a:ea typeface="微软雅黑" panose="020B0503020204020204" charset="-122"/>
                <a:cs typeface="微软雅黑" panose="020B0503020204020204" charset="-122"/>
                <a:sym typeface="+mn-ea"/>
              </a:rPr>
              <a:t>三、我校学分制收费管理中的具体问题</a:t>
            </a:r>
            <a:endParaRPr lang="en-US" altLang="zh-CN" sz="2600">
              <a:latin typeface="微软雅黑" panose="020B0503020204020204" charset="-122"/>
              <a:ea typeface="微软雅黑" panose="020B0503020204020204" charset="-122"/>
              <a:cs typeface="微软雅黑" panose="020B0503020204020204" charset="-122"/>
            </a:endParaRPr>
          </a:p>
          <a:p>
            <a:pPr>
              <a:lnSpc>
                <a:spcPct val="120000"/>
              </a:lnSpc>
            </a:pPr>
            <a:r>
              <a:rPr lang="en-US" altLang="zh-CN" sz="2600">
                <a:latin typeface="微软雅黑" panose="020B0503020204020204" charset="-122"/>
                <a:ea typeface="微软雅黑" panose="020B0503020204020204" charset="-122"/>
                <a:cs typeface="微软雅黑" panose="020B0503020204020204" charset="-122"/>
              </a:rPr>
              <a:t>   </a:t>
            </a:r>
            <a:r>
              <a:rPr lang="en-US" altLang="zh-CN" sz="2600">
                <a:solidFill>
                  <a:srgbClr val="FF00FF"/>
                </a:solidFill>
                <a:latin typeface="微软雅黑" panose="020B0503020204020204" charset="-122"/>
                <a:ea typeface="微软雅黑" panose="020B0503020204020204" charset="-122"/>
                <a:cs typeface="微软雅黑" panose="020B0503020204020204" charset="-122"/>
              </a:rPr>
              <a:t>1</a:t>
            </a:r>
            <a:r>
              <a:rPr lang="en-US" altLang="zh-CN" sz="2600">
                <a:solidFill>
                  <a:srgbClr val="FF00FF"/>
                </a:solidFill>
                <a:latin typeface="微软雅黑" panose="020B0503020204020204" charset="-122"/>
                <a:ea typeface="微软雅黑" panose="020B0503020204020204" charset="-122"/>
                <a:cs typeface="微软雅黑" panose="020B0503020204020204" charset="-122"/>
                <a:sym typeface="+mn-ea"/>
              </a:rPr>
              <a:t>.</a:t>
            </a:r>
            <a:r>
              <a:rPr lang="en-US" altLang="zh-CN" sz="2600">
                <a:solidFill>
                  <a:srgbClr val="FF00FF"/>
                </a:solidFill>
                <a:latin typeface="微软雅黑" panose="020B0503020204020204" charset="-122"/>
                <a:ea typeface="微软雅黑" panose="020B0503020204020204" charset="-122"/>
                <a:cs typeface="微软雅黑" panose="020B0503020204020204" charset="-122"/>
              </a:rPr>
              <a:t>2019</a:t>
            </a:r>
            <a:r>
              <a:rPr lang="zh-CN" altLang="en-US" sz="2600">
                <a:solidFill>
                  <a:srgbClr val="FF00FF"/>
                </a:solidFill>
                <a:latin typeface="微软雅黑" panose="020B0503020204020204" charset="-122"/>
                <a:ea typeface="微软雅黑" panose="020B0503020204020204" charset="-122"/>
                <a:cs typeface="微软雅黑" panose="020B0503020204020204" charset="-122"/>
              </a:rPr>
              <a:t>级新生缴费要求：</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a:latin typeface="微软雅黑" panose="020B0503020204020204" charset="-122"/>
                <a:ea typeface="微软雅黑" panose="020B0503020204020204" charset="-122"/>
                <a:cs typeface="微软雅黑" panose="020B0503020204020204" charset="-122"/>
              </a:rPr>
              <a:t>    </a:t>
            </a:r>
            <a:r>
              <a:rPr lang="en-US" altLang="zh-CN" sz="2600">
                <a:solidFill>
                  <a:srgbClr val="3333FF"/>
                </a:solidFill>
                <a:latin typeface="微软雅黑" panose="020B0503020204020204" charset="-122"/>
                <a:ea typeface="微软雅黑" panose="020B0503020204020204" charset="-122"/>
                <a:cs typeface="微软雅黑" panose="020B0503020204020204" charset="-122"/>
              </a:rPr>
              <a:t>2019-2020</a:t>
            </a:r>
            <a:r>
              <a:rPr lang="zh-CN" altLang="en-US" sz="2600">
                <a:solidFill>
                  <a:srgbClr val="3333FF"/>
                </a:solidFill>
                <a:latin typeface="微软雅黑" panose="020B0503020204020204" charset="-122"/>
                <a:ea typeface="微软雅黑" panose="020B0503020204020204" charset="-122"/>
                <a:cs typeface="微软雅黑" panose="020B0503020204020204" charset="-122"/>
              </a:rPr>
              <a:t>学年</a:t>
            </a:r>
            <a:r>
              <a:rPr lang="zh-CN" altLang="en-US" sz="2600">
                <a:latin typeface="微软雅黑" panose="020B0503020204020204" charset="-122"/>
                <a:ea typeface="微软雅黑" panose="020B0503020204020204" charset="-122"/>
                <a:cs typeface="微软雅黑" panose="020B0503020204020204" charset="-122"/>
              </a:rPr>
              <a:t>，</a:t>
            </a:r>
            <a:r>
              <a:rPr lang="zh-CN" altLang="en-US" sz="2600">
                <a:solidFill>
                  <a:srgbClr val="FF00FF"/>
                </a:solidFill>
                <a:latin typeface="微软雅黑" panose="020B0503020204020204" charset="-122"/>
                <a:ea typeface="微软雅黑" panose="020B0503020204020204" charset="-122"/>
                <a:cs typeface="微软雅黑" panose="020B0503020204020204" charset="-122"/>
              </a:rPr>
              <a:t>专业注册学费</a:t>
            </a:r>
            <a:r>
              <a:rPr lang="zh-CN" altLang="en-US" sz="2600">
                <a:latin typeface="微软雅黑" panose="020B0503020204020204" charset="-122"/>
                <a:ea typeface="微软雅黑" panose="020B0503020204020204" charset="-122"/>
                <a:cs typeface="微软雅黑" panose="020B0503020204020204" charset="-122"/>
              </a:rPr>
              <a:t>按</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学年</a:t>
            </a:r>
            <a:r>
              <a:rPr lang="zh-CN" altLang="en-US" sz="2600">
                <a:latin typeface="微软雅黑" panose="020B0503020204020204" charset="-122"/>
                <a:ea typeface="微软雅黑" panose="020B0503020204020204" charset="-122"/>
                <a:cs typeface="微软雅黑" panose="020B0503020204020204" charset="-122"/>
              </a:rPr>
              <a:t>收取，学生于通过学校收费系统自主交纳专业注册学费后办理注册手续，取得本学年选课资格；</a:t>
            </a:r>
            <a:r>
              <a:rPr lang="zh-CN" altLang="en-US" sz="2600">
                <a:solidFill>
                  <a:srgbClr val="FF00FF"/>
                </a:solidFill>
                <a:latin typeface="微软雅黑" panose="020B0503020204020204" charset="-122"/>
                <a:ea typeface="微软雅黑" panose="020B0503020204020204" charset="-122"/>
                <a:cs typeface="微软雅黑" panose="020B0503020204020204" charset="-122"/>
              </a:rPr>
              <a:t>学分学费</a:t>
            </a:r>
            <a:r>
              <a:rPr lang="zh-CN" altLang="en-US" sz="2600">
                <a:latin typeface="微软雅黑" panose="020B0503020204020204" charset="-122"/>
                <a:ea typeface="微软雅黑" panose="020B0503020204020204" charset="-122"/>
                <a:cs typeface="微软雅黑" panose="020B0503020204020204" charset="-122"/>
              </a:rPr>
              <a:t>按</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学期</a:t>
            </a:r>
            <a:r>
              <a:rPr lang="zh-CN" altLang="en-US" sz="2600">
                <a:latin typeface="微软雅黑" panose="020B0503020204020204" charset="-122"/>
                <a:ea typeface="微软雅黑" panose="020B0503020204020204" charset="-122"/>
                <a:cs typeface="微软雅黑" panose="020B0503020204020204" charset="-122"/>
              </a:rPr>
              <a:t>收取，由教务处提供学生确认的学分给财务处，学生通过学校收费系统自主缴费后，由财务处将缴费情况反馈给教务处。未按时交纳学分学费，教务处按规定处置。</a:t>
            </a:r>
            <a:r>
              <a:rPr lang="en-US" altLang="zh-CN" sz="2600">
                <a:latin typeface="微软雅黑" panose="020B0503020204020204" charset="-122"/>
                <a:ea typeface="微软雅黑" panose="020B0503020204020204" charset="-122"/>
                <a:cs typeface="微软雅黑" panose="020B0503020204020204" charset="-122"/>
              </a:rPr>
              <a:t>       </a:t>
            </a: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531" name="Text Box 4"/>
          <p:cNvSpPr txBox="1">
            <a:spLocks noChangeArrowheads="1"/>
          </p:cNvSpPr>
          <p:nvPr/>
        </p:nvSpPr>
        <p:spPr bwMode="auto">
          <a:xfrm>
            <a:off x="188913" y="1289050"/>
            <a:ext cx="11371262" cy="3692525"/>
          </a:xfrm>
          <a:prstGeom prst="rect">
            <a:avLst/>
          </a:prstGeom>
          <a:noFill/>
          <a:ln w="9525">
            <a:noFill/>
            <a:miter lim="800000"/>
          </a:ln>
        </p:spPr>
        <p:txBody>
          <a:bodyPr>
            <a:spAutoFit/>
          </a:bodyPr>
          <a:lstStyle/>
          <a:p>
            <a:pPr>
              <a:lnSpc>
                <a:spcPct val="150000"/>
              </a:lnSpc>
            </a:pPr>
            <a:r>
              <a:rPr lang="en-US" altLang="zh-CN" sz="2400">
                <a:solidFill>
                  <a:srgbClr val="CC0000"/>
                </a:solidFill>
                <a:latin typeface="微软雅黑" panose="020B0503020204020204" charset="-122"/>
                <a:ea typeface="微软雅黑" panose="020B0503020204020204" charset="-122"/>
                <a:cs typeface="微软雅黑" panose="020B0503020204020204" charset="-122"/>
              </a:rPr>
              <a:t>    </a:t>
            </a:r>
            <a:r>
              <a:rPr lang="en-US" altLang="zh-CN" sz="2600">
                <a:solidFill>
                  <a:srgbClr val="3333FF"/>
                </a:solidFill>
                <a:latin typeface="微软雅黑" panose="020B0503020204020204" charset="-122"/>
                <a:ea typeface="微软雅黑" panose="020B0503020204020204" charset="-122"/>
                <a:cs typeface="微软雅黑" panose="020B0503020204020204" charset="-122"/>
              </a:rPr>
              <a:t>2020</a:t>
            </a:r>
            <a:r>
              <a:rPr lang="zh-CN" altLang="en-US" sz="2600">
                <a:solidFill>
                  <a:srgbClr val="3333FF"/>
                </a:solidFill>
                <a:latin typeface="微软雅黑" panose="020B0503020204020204" charset="-122"/>
                <a:ea typeface="微软雅黑" panose="020B0503020204020204" charset="-122"/>
                <a:cs typeface="微软雅黑" panose="020B0503020204020204" charset="-122"/>
              </a:rPr>
              <a:t>年以后</a:t>
            </a:r>
            <a:r>
              <a:rPr lang="zh-CN" altLang="en-US" sz="2600">
                <a:solidFill>
                  <a:srgbClr val="FF00FF"/>
                </a:solidFill>
                <a:latin typeface="微软雅黑" panose="020B0503020204020204" charset="-122"/>
                <a:ea typeface="微软雅黑" panose="020B0503020204020204" charset="-122"/>
                <a:cs typeface="微软雅黑" panose="020B0503020204020204" charset="-122"/>
              </a:rPr>
              <a:t>，专业注册学费和住宿费，</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按学年</a:t>
            </a:r>
            <a:r>
              <a:rPr lang="zh-CN" altLang="en-US" sz="2600">
                <a:latin typeface="微软雅黑" panose="020B0503020204020204" charset="-122"/>
                <a:ea typeface="微软雅黑" panose="020B0503020204020204" charset="-122"/>
                <a:cs typeface="微软雅黑" panose="020B0503020204020204" charset="-122"/>
              </a:rPr>
              <a:t>收取，学生</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每年</a:t>
            </a:r>
            <a:r>
              <a:rPr lang="zh-CN" altLang="en-US" sz="2600">
                <a:latin typeface="微软雅黑" panose="020B0503020204020204" charset="-122"/>
                <a:ea typeface="微软雅黑" panose="020B0503020204020204" charset="-122"/>
                <a:cs typeface="微软雅黑" panose="020B0503020204020204" charset="-122"/>
              </a:rPr>
              <a:t>通过学校收费系统自主缴纳下一学年专业注册学费办理注册手续后，取得下学年选课资格。</a:t>
            </a:r>
            <a:r>
              <a:rPr lang="zh-CN" altLang="en-US" sz="2600">
                <a:solidFill>
                  <a:srgbClr val="FF00FF"/>
                </a:solidFill>
                <a:latin typeface="微软雅黑" panose="020B0503020204020204" charset="-122"/>
                <a:ea typeface="微软雅黑" panose="020B0503020204020204" charset="-122"/>
                <a:cs typeface="微软雅黑" panose="020B0503020204020204" charset="-122"/>
              </a:rPr>
              <a:t>学分学费</a:t>
            </a:r>
            <a:r>
              <a:rPr lang="zh-CN" altLang="en-US" sz="2600">
                <a:latin typeface="微软雅黑" panose="020B0503020204020204" charset="-122"/>
                <a:ea typeface="微软雅黑" panose="020B0503020204020204" charset="-122"/>
                <a:cs typeface="微软雅黑" panose="020B0503020204020204" charset="-122"/>
              </a:rPr>
              <a:t>按学期收取，由教务处提供学生确认的学分给财务处，学生通过学校收费系统自主缴费后，财务处将缴费情况反馈给教务处；</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第二学期</a:t>
            </a:r>
            <a:r>
              <a:rPr lang="zh-CN" altLang="en-US" sz="2600">
                <a:latin typeface="微软雅黑" panose="020B0503020204020204" charset="-122"/>
                <a:ea typeface="微软雅黑" panose="020B0503020204020204" charset="-122"/>
                <a:cs typeface="微软雅黑" panose="020B0503020204020204" charset="-122"/>
              </a:rPr>
              <a:t>的选课要求同第一学期。</a:t>
            </a:r>
            <a:r>
              <a:rPr lang="zh-CN" altLang="en-US" sz="2600">
                <a:latin typeface="微软雅黑" panose="020B0503020204020204" charset="-122"/>
              </a:rPr>
              <a:t>未按时交纳学分学费，将影响学生学籍注册、考试等。。</a:t>
            </a:r>
            <a:endParaRPr lang="zh-CN" altLang="en-US" sz="2600">
              <a:latin typeface="微软雅黑" panose="020B050302020402020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555" name="Text Box 4"/>
          <p:cNvSpPr txBox="1">
            <a:spLocks noChangeArrowheads="1"/>
          </p:cNvSpPr>
          <p:nvPr/>
        </p:nvSpPr>
        <p:spPr bwMode="auto">
          <a:xfrm>
            <a:off x="285433" y="711200"/>
            <a:ext cx="11371262" cy="5584825"/>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2.</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专业注册学费的计费时间是多少？</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专业注册学费按学生实际在校就读的学年计收</a:t>
            </a:r>
            <a:r>
              <a:rPr lang="en-US" altLang="zh-CN" sz="2600">
                <a:latin typeface="微软雅黑" panose="020B0503020204020204" charset="-122"/>
                <a:ea typeface="微软雅黑" panose="020B0503020204020204" charset="-122"/>
                <a:cs typeface="微软雅黑" panose="020B0503020204020204" charset="-122"/>
              </a:rPr>
              <a:t>,</a:t>
            </a:r>
            <a:r>
              <a:rPr lang="zh-CN" altLang="en-US" sz="2600">
                <a:latin typeface="微软雅黑" panose="020B0503020204020204" charset="-122"/>
                <a:ea typeface="微软雅黑" panose="020B0503020204020204" charset="-122"/>
                <a:cs typeface="微软雅黑" panose="020B0503020204020204" charset="-122"/>
              </a:rPr>
              <a:t>每学年按</a:t>
            </a:r>
            <a:r>
              <a:rPr lang="en-US" altLang="zh-CN" sz="2600">
                <a:solidFill>
                  <a:srgbClr val="CC0000"/>
                </a:solidFill>
                <a:latin typeface="微软雅黑" panose="020B0503020204020204" charset="-122"/>
                <a:ea typeface="微软雅黑" panose="020B0503020204020204" charset="-122"/>
                <a:cs typeface="微软雅黑" panose="020B0503020204020204" charset="-122"/>
              </a:rPr>
              <a:t>10</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个月计算</a:t>
            </a:r>
            <a:r>
              <a:rPr lang="zh-CN" altLang="en-US" sz="2600">
                <a:latin typeface="微软雅黑" panose="020B0503020204020204" charset="-122"/>
                <a:ea typeface="微软雅黑" panose="020B0503020204020204" charset="-122"/>
                <a:cs typeface="微软雅黑" panose="020B0503020204020204" charset="-122"/>
              </a:rPr>
              <a:t>，</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不足</a:t>
            </a:r>
            <a:r>
              <a:rPr lang="en-US" altLang="zh-CN" sz="2600">
                <a:solidFill>
                  <a:srgbClr val="CC0000"/>
                </a:solidFill>
                <a:latin typeface="微软雅黑" panose="020B0503020204020204" charset="-122"/>
                <a:ea typeface="微软雅黑" panose="020B0503020204020204" charset="-122"/>
                <a:cs typeface="微软雅黑" panose="020B0503020204020204" charset="-122"/>
              </a:rPr>
              <a:t>1</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个月的按</a:t>
            </a:r>
            <a:r>
              <a:rPr lang="en-US" altLang="zh-CN" sz="2600">
                <a:solidFill>
                  <a:srgbClr val="CC0000"/>
                </a:solidFill>
                <a:latin typeface="微软雅黑" panose="020B0503020204020204" charset="-122"/>
                <a:ea typeface="微软雅黑" panose="020B0503020204020204" charset="-122"/>
                <a:cs typeface="微软雅黑" panose="020B0503020204020204" charset="-122"/>
              </a:rPr>
              <a:t>1</a:t>
            </a:r>
            <a:r>
              <a:rPr lang="zh-CN" altLang="en-US" sz="2600">
                <a:solidFill>
                  <a:srgbClr val="CC0000"/>
                </a:solidFill>
                <a:latin typeface="微软雅黑" panose="020B0503020204020204" charset="-122"/>
                <a:ea typeface="微软雅黑" panose="020B0503020204020204" charset="-122"/>
                <a:cs typeface="微软雅黑" panose="020B0503020204020204" charset="-122"/>
              </a:rPr>
              <a:t>个月计算</a:t>
            </a:r>
            <a:r>
              <a:rPr lang="zh-CN" altLang="en-US" sz="2600">
                <a:latin typeface="微软雅黑" panose="020B0503020204020204" charset="-122"/>
                <a:ea typeface="微软雅黑" panose="020B0503020204020204" charset="-122"/>
                <a:cs typeface="微软雅黑" panose="020B0503020204020204" charset="-122"/>
              </a:rPr>
              <a:t>。</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3.</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重修课程的学分学费如何缴纳？</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对教学计划内课程考试不及格的学生给予一次免费补考的机会，经免费补考仍不及格的学生，必须重新学习该课程，按该课程的学分收取学分学费。注销原有成绩后重新学习课程，按该课程的学分收取学分学费。重新学习课程的学分学费于申请选定后单独交纳。</a:t>
            </a: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6702425"/>
            <a:ext cx="12192000" cy="15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4579" name="Text Box 4"/>
          <p:cNvSpPr txBox="1">
            <a:spLocks noChangeArrowheads="1"/>
          </p:cNvSpPr>
          <p:nvPr/>
        </p:nvSpPr>
        <p:spPr bwMode="auto">
          <a:xfrm>
            <a:off x="188913" y="1289050"/>
            <a:ext cx="11371262" cy="4338320"/>
          </a:xfrm>
          <a:prstGeom prst="rect">
            <a:avLst/>
          </a:prstGeom>
          <a:noFill/>
          <a:ln w="9525">
            <a:noFill/>
            <a:miter lim="800000"/>
          </a:ln>
        </p:spPr>
        <p:txBody>
          <a:bodyPr>
            <a:spAutoFit/>
          </a:bodyPr>
          <a:lstStyle/>
          <a:p>
            <a:pPr>
              <a:lnSpc>
                <a:spcPct val="150000"/>
              </a:lnSpc>
            </a:pPr>
            <a:r>
              <a:rPr lang="en-US" altLang="zh-CN" sz="2800">
                <a:solidFill>
                  <a:srgbClr val="FF33CC"/>
                </a:solidFill>
                <a:latin typeface="微软雅黑" panose="020B0503020204020204" charset="-122"/>
                <a:ea typeface="微软雅黑" panose="020B0503020204020204" charset="-122"/>
                <a:cs typeface="微软雅黑" panose="020B0503020204020204" charset="-122"/>
              </a:rPr>
              <a:t>    4.</a:t>
            </a:r>
            <a:r>
              <a:rPr lang="zh-CN" altLang="en-US" sz="2800">
                <a:solidFill>
                  <a:srgbClr val="FF33CC"/>
                </a:solidFill>
                <a:latin typeface="微软雅黑" panose="020B0503020204020204" charset="-122"/>
                <a:ea typeface="微软雅黑" panose="020B0503020204020204" charset="-122"/>
                <a:cs typeface="微软雅黑" panose="020B0503020204020204" charset="-122"/>
              </a:rPr>
              <a:t>学生在校就读期间转专业的如何交纳学费？</a:t>
            </a:r>
            <a:endParaRPr lang="zh-CN" altLang="en-US" sz="2800">
              <a:solidFill>
                <a:srgbClr val="FF33CC"/>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a:t>
            </a:r>
            <a:r>
              <a:rPr lang="en-US" altLang="zh-CN" sz="2600">
                <a:latin typeface="微软雅黑" panose="020B0503020204020204" charset="-122"/>
                <a:ea typeface="微软雅黑" panose="020B0503020204020204" charset="-122"/>
                <a:cs typeface="微软雅黑" panose="020B0503020204020204" charset="-122"/>
              </a:rPr>
              <a:t>1</a:t>
            </a:r>
            <a:r>
              <a:rPr lang="zh-CN" altLang="en-US" sz="2600">
                <a:latin typeface="微软雅黑" panose="020B0503020204020204" charset="-122"/>
                <a:ea typeface="微软雅黑" panose="020B0503020204020204" charset="-122"/>
                <a:cs typeface="微软雅黑" panose="020B0503020204020204" charset="-122"/>
              </a:rPr>
              <a:t>）专业注册学费：从转专业时起,按转入专业同年级的学费标准收取。转入专业的专业注册学费标准低于原专业的，差额部分转入下一学年的专业注册学费；转入专业的专业注册学费标准高于原专业的，按差额补交。</a:t>
            </a:r>
            <a:endParaRPr lang="zh-CN" altLang="en-US" sz="260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600">
                <a:latin typeface="微软雅黑" panose="020B0503020204020204" charset="-122"/>
                <a:ea typeface="微软雅黑" panose="020B0503020204020204" charset="-122"/>
                <a:cs typeface="微软雅黑" panose="020B0503020204020204" charset="-122"/>
              </a:rPr>
              <a:t>   （</a:t>
            </a:r>
            <a:r>
              <a:rPr lang="en-US" altLang="zh-CN" sz="2600">
                <a:latin typeface="微软雅黑" panose="020B0503020204020204" charset="-122"/>
                <a:ea typeface="微软雅黑" panose="020B0503020204020204" charset="-122"/>
                <a:cs typeface="微软雅黑" panose="020B0503020204020204" charset="-122"/>
              </a:rPr>
              <a:t>2</a:t>
            </a:r>
            <a:r>
              <a:rPr lang="zh-CN" altLang="en-US" sz="2600">
                <a:latin typeface="微软雅黑" panose="020B0503020204020204" charset="-122"/>
                <a:ea typeface="微软雅黑" panose="020B0503020204020204" charset="-122"/>
                <a:cs typeface="微软雅黑" panose="020B0503020204020204" charset="-122"/>
              </a:rPr>
              <a:t>）学分学费：按照学生转专业后修读的课程学分计收学费。转专业后需要补修课程的，按照补修课程的实际学分计收学费。转专业前已修完课程的学分学费不予退还。</a:t>
            </a:r>
            <a:endParaRPr lang="zh-CN" altLang="en-US" sz="260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ppt/theme/themeOverride2.xml><?xml version="1.0" encoding="utf-8"?>
<a:themeOverride xmlns:a="http://schemas.openxmlformats.org/drawingml/2006/main">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2289</Words>
  <Application>WPS 演示</Application>
  <PresentationFormat>自定义</PresentationFormat>
  <Paragraphs>75</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vt:lpstr>
      <vt:lpstr>宋体</vt:lpstr>
      <vt:lpstr>Wingdings</vt:lpstr>
      <vt:lpstr>Calibri Light</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Adminstrator</dc:creator>
  <cp:lastModifiedBy>Administrator</cp:lastModifiedBy>
  <cp:revision>92</cp:revision>
  <dcterms:created xsi:type="dcterms:W3CDTF">2019-04-26T09:16:00Z</dcterms:created>
  <dcterms:modified xsi:type="dcterms:W3CDTF">2019-10-08T06:18:05Z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